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Grounded in Tesla Optimus Actuator Supply Chain analysis, Yangtze River Tier-1 audit reports, and investment heatmap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Source: IMG_0702.jpeg heatmap artifact &amp; Humanoid Robot Supply Chain Analysis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Source: Optimized Cross-Border Investment Strategy &amp; humanoid_robotics_valuation_model.xlsx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Source: Tesla Bot Gen 3.0 transcript &amp; Tesla Optimus Actuator Supply Chain Google Doc.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Source: investor_custody_and_onboarding_guide.pdf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097280" y="1097280"/>
            <a:ext cx="9997135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97280" y="1097280"/>
            <a:ext cx="9997135" cy="1016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645920" y="1645920"/>
            <a:ext cx="8899855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B45309"/>
                </a:solidFill>
                <a:latin typeface="Arial"/>
              </a:defRPr>
            </a:pPr>
            <a:r>
              <a:t>INVESTMENT COMMITTEE BRIEFING | 2026</a:t>
            </a:r>
          </a:p>
          <a:p>
            <a:pPr>
              <a:spcAft>
                <a:spcPts val="800"/>
              </a:spcAft>
              <a:defRPr sz="3200" b="1">
                <a:solidFill>
                  <a:srgbClr val="0F172A"/>
                </a:solidFill>
                <a:latin typeface="Georgia"/>
              </a:defRPr>
            </a:pPr>
            <a:r>
              <a:t>Humanoid Robotics Supply Chain Strategy</a:t>
            </a:r>
          </a:p>
          <a:p>
            <a:pPr>
              <a:spcAft>
                <a:spcPts val="2800"/>
              </a:spcAft>
              <a:defRPr sz="1600">
                <a:solidFill>
                  <a:srgbClr val="334155"/>
                </a:solidFill>
                <a:latin typeface="Arial"/>
              </a:defRPr>
            </a:pPr>
            <a:r>
              <a:t>Monetizing Hardware Bottlenecks: Portfolio Allocation, Factory Ramp Schedules &amp; Custody Protocol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45920" y="4114800"/>
            <a:ext cx="2011680" cy="109728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01600"/>
          <a:lstStyle/>
          <a:p>
            <a:pPr algn="ctr">
              <a:defRPr sz="1800" b="1">
                <a:solidFill>
                  <a:srgbClr val="1E3A8A"/>
                </a:solidFill>
                <a:latin typeface="Georgia"/>
              </a:defRPr>
            </a:pPr>
            <a:r>
              <a:t>30% – 50%+</a:t>
            </a:r>
          </a:p>
          <a:p>
            <a:pPr algn="ctr">
              <a:defRPr sz="1000">
                <a:solidFill>
                  <a:srgbClr val="64748B"/>
                </a:solidFill>
                <a:latin typeface="Arial"/>
              </a:defRPr>
            </a:pPr>
            <a:r>
              <a:t>Target Return (ROI)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40480" y="4114800"/>
            <a:ext cx="2011680" cy="109728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01600"/>
          <a:lstStyle/>
          <a:p>
            <a:pPr algn="ctr">
              <a:defRPr sz="1800" b="1">
                <a:solidFill>
                  <a:srgbClr val="1E3A8A"/>
                </a:solidFill>
                <a:latin typeface="Georgia"/>
              </a:defRPr>
            </a:pPr>
            <a:r>
              <a:t>&gt;80%</a:t>
            </a:r>
          </a:p>
          <a:p>
            <a:pPr algn="ctr">
              <a:defRPr sz="1000">
                <a:solidFill>
                  <a:srgbClr val="64748B"/>
                </a:solidFill>
                <a:latin typeface="Arial"/>
              </a:defRPr>
            </a:pPr>
            <a:r>
              <a:t>Probability of Success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35040" y="4114800"/>
            <a:ext cx="2011680" cy="109728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01600"/>
          <a:lstStyle/>
          <a:p>
            <a:pPr algn="ctr">
              <a:defRPr sz="1800" b="1">
                <a:solidFill>
                  <a:srgbClr val="1E3A8A"/>
                </a:solidFill>
                <a:latin typeface="Georgia"/>
              </a:defRPr>
            </a:pPr>
            <a:r>
              <a:t>3 – 5 Years</a:t>
            </a:r>
          </a:p>
          <a:p>
            <a:pPr algn="ctr">
              <a:defRPr sz="1000">
                <a:solidFill>
                  <a:srgbClr val="64748B"/>
                </a:solidFill>
                <a:latin typeface="Arial"/>
              </a:defRPr>
            </a:pPr>
            <a:r>
              <a:t>Horizon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0" y="4114800"/>
            <a:ext cx="2011680" cy="109728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101600"/>
          <a:lstStyle/>
          <a:p>
            <a:pPr algn="ctr">
              <a:defRPr sz="1800" b="1">
                <a:solidFill>
                  <a:srgbClr val="1E3A8A"/>
                </a:solidFill>
                <a:latin typeface="Georgia"/>
              </a:defRPr>
            </a:pPr>
            <a:r>
              <a:t>Tier-1 Actuators</a:t>
            </a:r>
          </a:p>
          <a:p>
            <a:pPr algn="ctr">
              <a:defRPr sz="1000">
                <a:solidFill>
                  <a:srgbClr val="64748B"/>
                </a:solidFill>
                <a:latin typeface="Arial"/>
              </a:defRPr>
            </a:pPr>
            <a:r>
              <a:t>Core Focus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B45309"/>
                </a:solidFill>
                <a:latin typeface="Arial"/>
              </a:defRPr>
            </a:pPr>
            <a:r>
              <a:t>HUMANOID ROBOTICS SUPPLY CHAIN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Quadrant 1 ('The Sweet Spot') Delivers &gt;80% Probability with 30–50%+ Target ROI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8016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554480"/>
            <a:ext cx="5242255" cy="2286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/>
          <a:lstStyle/>
          <a:p>
            <a:pPr algn="ctr">
              <a:spcAft>
                <a:spcPts val="400"/>
              </a:spcAft>
              <a:defRPr sz="1050" b="1">
                <a:solidFill>
                  <a:srgbClr val="1E3A8A"/>
                </a:solidFill>
                <a:latin typeface="Arial"/>
              </a:defRPr>
            </a:pPr>
            <a:r>
              <a:t>QUADRANT 1: THE SWEET SPOT (HIGH CONVICTION)</a:t>
            </a:r>
          </a:p>
          <a:p>
            <a:pPr>
              <a:spcAft>
                <a:spcPts val="600"/>
              </a:spcAft>
              <a:defRPr sz="1000" b="1">
                <a:solidFill>
                  <a:srgbClr val="B45309"/>
                </a:solidFill>
              </a:defRPr>
            </a:pPr>
            <a:r>
              <a:t>Probability: High (&gt;80%)   |   Expected ROI: 30% – 50%+</a:t>
            </a:r>
          </a:p>
          <a:p>
            <a:pPr>
              <a:spcAft>
                <a:spcPts val="400"/>
              </a:spcAft>
              <a:defRPr sz="950" b="1">
                <a:solidFill>
                  <a:srgbClr val="0F172A"/>
                </a:solidFill>
              </a:defRPr>
            </a:pPr>
            <a:r>
              <a:t>Targets: Tuopu Group, Sanhua Controls, Moog Inc., Harmonic Drive</a:t>
            </a:r>
          </a:p>
          <a:p>
            <a:pPr>
              <a:defRPr sz="900">
                <a:solidFill>
                  <a:srgbClr val="334155"/>
                </a:solidFill>
              </a:defRPr>
            </a:pPr>
            <a:r>
              <a:t>Tier-1 suppliers locked into OEM Bill of Materials (BOM). Resolves inverted roller screw and rotary actuator bottlenecks.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06240" y="1691640"/>
            <a:ext cx="1554480" cy="320040"/>
          </a:xfrm>
          <a:prstGeom prst="roundRect">
            <a:avLst/>
          </a:prstGeom>
          <a:solidFill>
            <a:srgbClr val="FEF3C7"/>
          </a:solidFill>
          <a:ln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B45309"/>
                </a:solidFill>
              </a:defRPr>
            </a:pPr>
            <a:r>
              <a:t>CORE ALLOCATION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554480"/>
            <a:ext cx="5242255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/>
          <a:lstStyle/>
          <a:p>
            <a:pPr algn="ctr">
              <a:spcAft>
                <a:spcPts val="400"/>
              </a:spcAft>
              <a:defRPr sz="1050" b="1">
                <a:solidFill>
                  <a:srgbClr val="0F172A"/>
                </a:solidFill>
                <a:latin typeface="Arial"/>
              </a:defRPr>
            </a:pPr>
            <a:r>
              <a:t>QUADRANT 2: EMERGING UPSIDE (NICHE TECH)</a:t>
            </a:r>
          </a:p>
          <a:p>
            <a:pPr>
              <a:spcAft>
                <a:spcPts val="600"/>
              </a:spcAft>
              <a:defRPr sz="1000" b="1">
                <a:solidFill>
                  <a:srgbClr val="334155"/>
                </a:solidFill>
              </a:defRPr>
            </a:pPr>
            <a:r>
              <a:t>Probability: Medium (&lt;30% - 50%)   |   Expected ROI: 30% – 50%+</a:t>
            </a:r>
          </a:p>
          <a:p>
            <a:pPr>
              <a:spcAft>
                <a:spcPts val="400"/>
              </a:spcAft>
              <a:defRPr sz="950" b="1">
                <a:solidFill>
                  <a:srgbClr val="0F172A"/>
                </a:solidFill>
              </a:defRPr>
            </a:pPr>
            <a:r>
              <a:t>Targets: Leaderdrive (Green Harmonic), Xinjian Transmission</a:t>
            </a:r>
          </a:p>
          <a:p>
            <a:pPr>
              <a:defRPr sz="900">
                <a:solidFill>
                  <a:srgbClr val="334155"/>
                </a:solidFill>
              </a:defRPr>
            </a:pPr>
            <a:r>
              <a:t>Domestic alternative harmonic reducers &amp; planetary screws. Higher execution volatility.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114800"/>
            <a:ext cx="5242255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/>
          <a:lstStyle/>
          <a:p>
            <a:pPr algn="ctr">
              <a:spcAft>
                <a:spcPts val="400"/>
              </a:spcAft>
              <a:defRPr sz="1050" b="1">
                <a:solidFill>
                  <a:srgbClr val="0F172A"/>
                </a:solidFill>
                <a:latin typeface="Arial"/>
              </a:defRPr>
            </a:pPr>
            <a:r>
              <a:t>QUADRANT 4: MATURING VOLUME (LOWER MARGIN)</a:t>
            </a:r>
          </a:p>
          <a:p>
            <a:pPr>
              <a:spcAft>
                <a:spcPts val="600"/>
              </a:spcAft>
              <a:defRPr sz="1000" b="1">
                <a:solidFill>
                  <a:srgbClr val="334155"/>
                </a:solidFill>
              </a:defRPr>
            </a:pPr>
            <a:r>
              <a:t>Probability: High (&gt;80%)   |   Expected ROI: 10% – 30%</a:t>
            </a:r>
          </a:p>
          <a:p>
            <a:pPr>
              <a:spcAft>
                <a:spcPts val="400"/>
              </a:spcAft>
              <a:defRPr sz="950" b="1">
                <a:solidFill>
                  <a:srgbClr val="0F172A"/>
                </a:solidFill>
              </a:defRPr>
            </a:pPr>
            <a:r>
              <a:t>Targets: Inovance Technology, HL Mando, Schaeffler Group</a:t>
            </a:r>
          </a:p>
          <a:p>
            <a:pPr>
              <a:defRPr sz="900">
                <a:solidFill>
                  <a:srgbClr val="334155"/>
                </a:solidFill>
              </a:defRPr>
            </a:pPr>
            <a:r>
              <a:t>Industrial servo drives, automotive chassis pivots &amp; domain controllers. Steady baseline growth.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4114800"/>
            <a:ext cx="5242255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/>
          <a:lstStyle/>
          <a:p>
            <a:pPr algn="ctr">
              <a:spcAft>
                <a:spcPts val="400"/>
              </a:spcAft>
              <a:defRPr sz="1050" b="1">
                <a:solidFill>
                  <a:srgbClr val="0F172A"/>
                </a:solidFill>
                <a:latin typeface="Arial"/>
              </a:defRPr>
            </a:pPr>
            <a:r>
              <a:t>QUADRANT 3: CHALLENGED (HIGH UNCERTAINTY)</a:t>
            </a:r>
          </a:p>
          <a:p>
            <a:pPr>
              <a:spcAft>
                <a:spcPts val="600"/>
              </a:spcAft>
              <a:defRPr sz="1000" b="1">
                <a:solidFill>
                  <a:srgbClr val="334155"/>
                </a:solidFill>
              </a:defRPr>
            </a:pPr>
            <a:r>
              <a:t>Probability: Low (&lt;30%)   |   Expected ROI: 0% – 10%</a:t>
            </a:r>
          </a:p>
          <a:p>
            <a:pPr>
              <a:spcAft>
                <a:spcPts val="400"/>
              </a:spcAft>
              <a:defRPr sz="950" b="1">
                <a:solidFill>
                  <a:srgbClr val="0F172A"/>
                </a:solidFill>
              </a:defRPr>
            </a:pPr>
            <a:r>
              <a:t>Targets: Broad Conglomerates &amp; Unproven R&amp;D Startups</a:t>
            </a:r>
          </a:p>
          <a:p>
            <a:pPr>
              <a:defRPr sz="900">
                <a:solidFill>
                  <a:srgbClr val="334155"/>
                </a:solidFill>
              </a:defRPr>
            </a:pPr>
            <a:r>
              <a:t>Diluted exposure to robotics growth with unproven commercial production scaling.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B45309"/>
                </a:solidFill>
                <a:latin typeface="Arial"/>
              </a:defRPr>
            </a:pPr>
            <a:r>
              <a:t>HUMANOID ROBOTICS SUPPLY CHAIN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Cross-Platform Portfolio Allocates 55% to Primary Tier-1s to Capture 36.5% CAGR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8016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1554480"/>
          <a:ext cx="1072865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1371600"/>
                <a:gridCol w="2560320"/>
                <a:gridCol w="1280160"/>
                <a:gridCol w="1463040"/>
                <a:gridCol w="1493215"/>
              </a:tblGrid>
              <a:tr h="48768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Company Name</a:t>
                      </a:r>
                    </a:p>
                  </a:txBody>
                  <a:tcPr marL="76200" marR="76200" marT="76200" marB="76200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Ticker / Exch</a:t>
                      </a:r>
                    </a:p>
                  </a:txBody>
                  <a:tcPr marL="76200" marR="76200" marT="76200" marB="76200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Supply Chain Role</a:t>
                      </a:r>
                    </a:p>
                  </a:txBody>
                  <a:tcPr marL="76200" marR="76200" marT="76200" marB="76200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0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Allocation %</a:t>
                      </a:r>
                    </a:p>
                  </a:txBody>
                  <a:tcPr marL="76200" marR="76200" marT="76200" marB="76200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0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Fwd P/E</a:t>
                      </a:r>
                    </a:p>
                  </a:txBody>
                  <a:tcPr marL="76200" marR="76200" marT="76200" marB="76200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0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3-Yr Rev CAGR</a:t>
                      </a:r>
                    </a:p>
                  </a:txBody>
                  <a:tcPr marL="76200" marR="76200" marT="76200" marB="76200">
                    <a:solidFill>
                      <a:srgbClr val="1E3A8A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Ningbo Tuopu Group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601689.SS (SSE)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Rotary Actuators &amp; Hand Drive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30.0%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25.0x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45.0%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Zhejiang Sanhua Controls</a:t>
                      </a:r>
                    </a:p>
                  </a:txBody>
                  <a:tcPr marL="76200" marR="76200" marT="76200" marB="7620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002050.SZ (SZSE)</a:t>
                      </a:r>
                    </a:p>
                  </a:txBody>
                  <a:tcPr marL="76200" marR="76200" marT="76200" marB="7620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Linear Actuators &amp; Thermal Mgmt</a:t>
                      </a:r>
                    </a:p>
                  </a:txBody>
                  <a:tcPr marL="76200" marR="76200" marT="76200" marB="7620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25.0%</a:t>
                      </a:r>
                    </a:p>
                  </a:txBody>
                  <a:tcPr marL="76200" marR="76200" marT="76200" marB="7620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28.0x</a:t>
                      </a:r>
                    </a:p>
                  </a:txBody>
                  <a:tcPr marL="76200" marR="76200" marT="76200" marB="7620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40.0%</a:t>
                      </a:r>
                    </a:p>
                  </a:txBody>
                  <a:tcPr marL="76200" marR="76200" marT="76200" marB="76200">
                    <a:solidFill>
                      <a:srgbClr val="F8FAFC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Inovance Technology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300124.SZ (SZSE)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Industrial Servo Drives &amp; Motion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20.0%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22.0x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30.0%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HL Mando / Moog Inc.</a:t>
                      </a:r>
                    </a:p>
                  </a:txBody>
                  <a:tcPr marL="76200" marR="76200" marT="76200" marB="7620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204320.KS / MOG</a:t>
                      </a:r>
                    </a:p>
                  </a:txBody>
                  <a:tcPr marL="76200" marR="76200" marT="76200" marB="7620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Boston Dynamics / US Defense</a:t>
                      </a:r>
                    </a:p>
                  </a:txBody>
                  <a:tcPr marL="76200" marR="76200" marT="76200" marB="7620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15.0%</a:t>
                      </a:r>
                    </a:p>
                  </a:txBody>
                  <a:tcPr marL="76200" marR="76200" marT="76200" marB="7620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16.5x</a:t>
                      </a:r>
                    </a:p>
                  </a:txBody>
                  <a:tcPr marL="76200" marR="76200" marT="76200" marB="7620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25.0%</a:t>
                      </a:r>
                    </a:p>
                  </a:txBody>
                  <a:tcPr marL="76200" marR="76200" marT="76200" marB="76200">
                    <a:solidFill>
                      <a:srgbClr val="F8FAFC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Harmonic Drive Systems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6324.T (TSE)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Precision Strain-Wave Reducers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10.0%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35.0x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35.0%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31520" y="4663440"/>
            <a:ext cx="10728655" cy="16459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91440"/>
          <a:lstStyle/>
          <a:p>
            <a:pPr algn="ctr">
              <a:spcAft>
                <a:spcPts val="200"/>
              </a:spcAft>
              <a:defRPr sz="1000" b="1">
                <a:solidFill>
                  <a:srgbClr val="B45309"/>
                </a:solidFill>
              </a:defRPr>
            </a:pPr>
            <a:r>
              <a:t>WEIGHTED PORTFOLIO BLEND &amp; VALUATION BACKSTOP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5074920"/>
            <a:ext cx="3200400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1E3A8A"/>
                </a:solidFill>
                <a:latin typeface="Georgia"/>
              </a:defRPr>
            </a:pPr>
            <a:r>
              <a:t>24.3x</a:t>
            </a:r>
          </a:p>
          <a:p>
            <a:pPr>
              <a:defRPr sz="950" b="1">
                <a:solidFill>
                  <a:srgbClr val="0F172A"/>
                </a:solidFill>
              </a:defRPr>
            </a:pPr>
            <a:r>
              <a:t>Weighted Forward P/E</a:t>
            </a:r>
          </a:p>
          <a:p>
            <a:pPr>
              <a:defRPr sz="850">
                <a:solidFill>
                  <a:srgbClr val="64748B"/>
                </a:solidFill>
              </a:defRPr>
            </a:pPr>
            <a:r>
              <a:t>Blended valuation multiple across Tier-1 basket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5074920"/>
            <a:ext cx="3200400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1E3A8A"/>
                </a:solidFill>
                <a:latin typeface="Georgia"/>
              </a:defRPr>
            </a:pPr>
            <a:r>
              <a:t>36.5%</a:t>
            </a:r>
          </a:p>
          <a:p>
            <a:pPr>
              <a:defRPr sz="950" b="1">
                <a:solidFill>
                  <a:srgbClr val="0F172A"/>
                </a:solidFill>
              </a:defRPr>
            </a:pPr>
            <a:r>
              <a:t>Weighted Revenue CAGR</a:t>
            </a:r>
          </a:p>
          <a:p>
            <a:pPr>
              <a:defRPr sz="850">
                <a:solidFill>
                  <a:srgbClr val="64748B"/>
                </a:solidFill>
              </a:defRPr>
            </a:pPr>
            <a:r>
              <a:t>Top-line revenue expansion during pilot ramp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5074920"/>
            <a:ext cx="3200400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1E3A8A"/>
                </a:solidFill>
                <a:latin typeface="Georgia"/>
              </a:defRPr>
            </a:pPr>
            <a:r>
              <a:t>&gt;80%</a:t>
            </a:r>
          </a:p>
          <a:p>
            <a:pPr>
              <a:defRPr sz="950" b="1">
                <a:solidFill>
                  <a:srgbClr val="0F172A"/>
                </a:solidFill>
              </a:defRPr>
            </a:pPr>
            <a:r>
              <a:t>Probability Threshold</a:t>
            </a:r>
          </a:p>
          <a:p>
            <a:pPr>
              <a:defRPr sz="850">
                <a:solidFill>
                  <a:srgbClr val="64748B"/>
                </a:solidFill>
              </a:defRPr>
            </a:pPr>
            <a:r>
              <a:t>High conviction backed by existing auto cash flows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B45309"/>
                </a:solidFill>
                <a:latin typeface="Arial"/>
              </a:defRPr>
            </a:pPr>
            <a:r>
              <a:t>HUMANOID ROBOTICS SUPPLY CHAIN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Capital Infuses During Year 0 Pilot (50% Yield) and Exits at Year 3-5 Scaling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8016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554480"/>
            <a:ext cx="2468880" cy="47548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E3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/>
          <a:lstStyle/>
          <a:p>
            <a:pPr algn="ctr">
              <a:spcAft>
                <a:spcPts val="400"/>
              </a:spcAft>
              <a:defRPr sz="1000" b="1">
                <a:solidFill>
                  <a:srgbClr val="1E3A8A"/>
                </a:solidFill>
                <a:latin typeface="Arial"/>
              </a:defRPr>
            </a:pPr>
            <a:r>
              <a:t>INFUSION PHASE (YEAR 0)</a:t>
            </a:r>
          </a:p>
          <a:p>
            <a:pPr>
              <a:spcAft>
                <a:spcPts val="800"/>
              </a:spcAft>
              <a:defRPr sz="1150" b="1">
                <a:solidFill>
                  <a:srgbClr val="0F172A"/>
                </a:solidFill>
              </a:defRPr>
            </a:pPr>
            <a:r>
              <a:t>Current V3 Pilot Ramp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560320"/>
            <a:ext cx="2286000" cy="82296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76200"/>
          <a:lstStyle/>
          <a:p>
            <a:pPr algn="ctr">
              <a:defRPr sz="1050" b="1">
                <a:solidFill>
                  <a:srgbClr val="1E3A8A"/>
                </a:solidFill>
              </a:defRPr>
            </a:pPr>
            <a:r>
              <a:t>50% Production Yield</a:t>
            </a:r>
          </a:p>
          <a:p>
            <a:pPr algn="ctr">
              <a:defRPr sz="900" b="1">
                <a:solidFill>
                  <a:srgbClr val="B45309"/>
                </a:solidFill>
              </a:defRPr>
            </a:pPr>
            <a:r>
              <a:t>Action: Infuse 100% Capital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228600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334155"/>
                </a:solidFill>
              </a:defRPr>
            </a:pPr>
            <a:r>
              <a:t>Tesla Optimus V3 operates a semi-automated 3-shift pilot line generating dozens of units/day. Suppliers bill OEMs on component delivery during factory ramps.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1554480"/>
            <a:ext cx="24688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/>
          <a:lstStyle/>
          <a:p>
            <a:pPr algn="ctr">
              <a:spcAft>
                <a:spcPts val="400"/>
              </a:spcAft>
              <a:defRPr sz="1000" b="1">
                <a:solidFill>
                  <a:srgbClr val="0F172A"/>
                </a:solidFill>
                <a:latin typeface="Arial"/>
              </a:defRPr>
            </a:pPr>
            <a:r>
              <a:t>RAMP CAPTURE (YEARS 1-2)</a:t>
            </a:r>
          </a:p>
          <a:p>
            <a:pPr>
              <a:spcAft>
                <a:spcPts val="800"/>
              </a:spcAft>
              <a:defRPr sz="1150" b="1">
                <a:solidFill>
                  <a:srgbClr val="0F172A"/>
                </a:solidFill>
              </a:defRPr>
            </a:pPr>
            <a:r>
              <a:t>Yield Optimization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66160" y="2560320"/>
            <a:ext cx="2286000" cy="82296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76200"/>
          <a:lstStyle/>
          <a:p>
            <a:pPr algn="ctr">
              <a:defRPr sz="1050" b="1">
                <a:solidFill>
                  <a:srgbClr val="1E3A8A"/>
                </a:solidFill>
              </a:defRPr>
            </a:pPr>
            <a:r>
              <a:t>50% → 70% → 85% Yield</a:t>
            </a:r>
          </a:p>
          <a:p>
            <a:pPr algn="ctr">
              <a:defRPr sz="900" b="1">
                <a:solidFill>
                  <a:srgbClr val="334155"/>
                </a:solidFill>
              </a:defRPr>
            </a:pPr>
            <a:r>
              <a:t>Action: Hold &amp; Rebalance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6160" y="3520440"/>
            <a:ext cx="228600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334155"/>
                </a:solidFill>
              </a:defRPr>
            </a:pPr>
            <a:r>
              <a:t>Component assembly bottlenecks (hand/head joints) resolve. Tier-1 suppliers experience rapid top-line margin expansion as deliveries accelerate.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554480"/>
            <a:ext cx="24688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/>
          <a:lstStyle/>
          <a:p>
            <a:pPr algn="ctr">
              <a:spcAft>
                <a:spcPts val="400"/>
              </a:spcAft>
              <a:defRPr sz="1000" b="1">
                <a:solidFill>
                  <a:srgbClr val="0F172A"/>
                </a:solidFill>
                <a:latin typeface="Arial"/>
              </a:defRPr>
            </a:pPr>
            <a:r>
              <a:t>HARVEST TRIGGER (YEAR 3)</a:t>
            </a:r>
          </a:p>
          <a:p>
            <a:pPr>
              <a:spcAft>
                <a:spcPts val="800"/>
              </a:spcAft>
              <a:defRPr sz="1150" b="1">
                <a:solidFill>
                  <a:srgbClr val="0F172A"/>
                </a:solidFill>
              </a:defRPr>
            </a:pPr>
            <a:r>
              <a:t>Commercial Mass Scale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2560320"/>
            <a:ext cx="2286000" cy="82296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76200"/>
          <a:lstStyle/>
          <a:p>
            <a:pPr algn="ctr">
              <a:defRPr sz="1050" b="1">
                <a:solidFill>
                  <a:srgbClr val="1E3A8A"/>
                </a:solidFill>
              </a:defRPr>
            </a:pPr>
            <a:r>
              <a:t>85%+ Yield (1M Scale)</a:t>
            </a:r>
          </a:p>
          <a:p>
            <a:pPr algn="ctr">
              <a:defRPr sz="900" b="1">
                <a:solidFill>
                  <a:srgbClr val="334155"/>
                </a:solidFill>
              </a:defRPr>
            </a:pPr>
            <a:r>
              <a:t>Action: Trim 30-40% Position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9360" y="3520440"/>
            <a:ext cx="228600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334155"/>
                </a:solidFill>
              </a:defRPr>
            </a:pPr>
            <a:r>
              <a:t>Optimus factory output scales toward planned 1,000,000 units/year (~2,740 units/day). Lock in early hardware premium.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61120" y="1554480"/>
            <a:ext cx="2468880" cy="47548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/>
          <a:lstStyle/>
          <a:p>
            <a:pPr algn="ctr">
              <a:spcAft>
                <a:spcPts val="400"/>
              </a:spcAft>
              <a:defRPr sz="1000" b="1">
                <a:solidFill>
                  <a:srgbClr val="B45309"/>
                </a:solidFill>
                <a:latin typeface="Arial"/>
              </a:defRPr>
            </a:pPr>
            <a:r>
              <a:t>EXIT PHASE (YEARS 4-5)</a:t>
            </a:r>
          </a:p>
          <a:p>
            <a:pPr>
              <a:spcAft>
                <a:spcPts val="800"/>
              </a:spcAft>
              <a:defRPr sz="1150" b="1">
                <a:solidFill>
                  <a:srgbClr val="0F172A"/>
                </a:solidFill>
              </a:defRPr>
            </a:pPr>
            <a:r>
              <a:t>Steady-State Scaling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52560" y="2560320"/>
            <a:ext cx="2286000" cy="82296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76200"/>
          <a:lstStyle/>
          <a:p>
            <a:pPr algn="ctr">
              <a:defRPr sz="1050" b="1">
                <a:solidFill>
                  <a:srgbClr val="1E3A8A"/>
                </a:solidFill>
              </a:defRPr>
            </a:pPr>
            <a:r>
              <a:t>95% Yield / ASP Curve</a:t>
            </a:r>
          </a:p>
          <a:p>
            <a:pPr algn="ctr">
              <a:defRPr sz="900" b="1">
                <a:solidFill>
                  <a:srgbClr val="B45309"/>
                </a:solidFill>
              </a:defRPr>
            </a:pPr>
            <a:r>
              <a:t>Action: Full Capital Exit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52560" y="3520440"/>
            <a:ext cx="228600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334155"/>
                </a:solidFill>
              </a:defRPr>
            </a:pPr>
            <a:r>
              <a:t>Actuator set ASPs compress from $15,000 to $4,500. Supplier margins normalize toward automotive Tier-1 levels (~10-15%). Complete exit achieved.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B45309"/>
                </a:solidFill>
                <a:latin typeface="Arial"/>
              </a:defRPr>
            </a:pPr>
            <a:r>
              <a:t>HUMANOID ROBOTICS SUPPLY CHAIN</a:t>
            </a:r>
          </a:p>
          <a:p>
            <a:pPr>
              <a:defRPr sz="2200" b="1">
                <a:solidFill>
                  <a:srgbClr val="0F172A"/>
                </a:solidFill>
                <a:latin typeface="Georgia"/>
              </a:defRPr>
            </a:pPr>
            <a:r>
              <a:t>Operational Onboarding Protocol Establishes Cross-Border Access via Stock Connect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8016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554480"/>
            <a:ext cx="521208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/>
          <a:lstStyle/>
          <a:p>
            <a:pPr algn="ctr">
              <a:spcAft>
                <a:spcPts val="800"/>
              </a:spcAft>
              <a:defRPr sz="1100" b="1">
                <a:solidFill>
                  <a:srgbClr val="1E3A8A"/>
                </a:solidFill>
              </a:defRPr>
            </a:pPr>
            <a:r>
              <a:t>TARGET EXCHANGE ROUTING MATRIX</a:t>
            </a:r>
          </a:p>
          <a:p>
            <a:pPr>
              <a:defRPr sz="900" b="1">
                <a:solidFill>
                  <a:srgbClr val="0F172A"/>
                </a:solidFill>
              </a:defRPr>
            </a:pPr>
            <a:r>
              <a:t>• Shanghai Stock Exchange (SSE): Tuopu Group (601689)</a:t>
            </a:r>
          </a:p>
          <a:p>
            <a:pPr>
              <a:spcAft>
                <a:spcPts val="400"/>
              </a:spcAft>
              <a:defRPr sz="800">
                <a:solidFill>
                  <a:srgbClr val="64748B"/>
                </a:solidFill>
              </a:defRPr>
            </a:pPr>
            <a:r>
              <a:t>   Access: HK Stock Connect | Currency: CNH (Offshore Yuan)</a:t>
            </a:r>
          </a:p>
          <a:p>
            <a:pPr>
              <a:defRPr sz="900" b="1">
                <a:solidFill>
                  <a:srgbClr val="0F172A"/>
                </a:solidFill>
              </a:defRPr>
            </a:pPr>
            <a:r>
              <a:t>• Shenzhen Stock Exchange (SZSE): Sanhua (002050) / Inovance (300124)</a:t>
            </a:r>
          </a:p>
          <a:p>
            <a:pPr>
              <a:spcAft>
                <a:spcPts val="400"/>
              </a:spcAft>
              <a:defRPr sz="800">
                <a:solidFill>
                  <a:srgbClr val="64748B"/>
                </a:solidFill>
              </a:defRPr>
            </a:pPr>
            <a:r>
              <a:t>   Access: HK Stock Connect | Currency: CNH (Offshore Yuan)</a:t>
            </a:r>
          </a:p>
          <a:p>
            <a:pPr>
              <a:defRPr sz="900" b="1">
                <a:solidFill>
                  <a:srgbClr val="0F172A"/>
                </a:solidFill>
              </a:defRPr>
            </a:pPr>
            <a:r>
              <a:t>• Tokyo Stock Exchange (TSE): Harmonic Drive (6324)</a:t>
            </a:r>
          </a:p>
          <a:p>
            <a:pPr>
              <a:spcAft>
                <a:spcPts val="400"/>
              </a:spcAft>
              <a:defRPr sz="800">
                <a:solidFill>
                  <a:srgbClr val="64748B"/>
                </a:solidFill>
              </a:defRPr>
            </a:pPr>
            <a:r>
              <a:t>   Access: Direct TSE / IBKR | Currency: JPY (Japanese Yen)</a:t>
            </a:r>
          </a:p>
          <a:p>
            <a:pPr>
              <a:defRPr sz="900" b="1">
                <a:solidFill>
                  <a:srgbClr val="0F172A"/>
                </a:solidFill>
              </a:defRPr>
            </a:pPr>
            <a:r>
              <a:t>• Korea Exchange (KRX): HL Mando (204320)</a:t>
            </a:r>
          </a:p>
          <a:p>
            <a:pPr>
              <a:spcAft>
                <a:spcPts val="400"/>
              </a:spcAft>
              <a:defRPr sz="800">
                <a:solidFill>
                  <a:srgbClr val="64748B"/>
                </a:solidFill>
              </a:defRPr>
            </a:pPr>
            <a:r>
              <a:t>   Access: Direct KRX / IBKR | Currency: KRW (Korean Won)</a:t>
            </a:r>
          </a:p>
          <a:p>
            <a:pPr>
              <a:defRPr sz="900" b="1">
                <a:solidFill>
                  <a:srgbClr val="0F172A"/>
                </a:solidFill>
              </a:defRPr>
            </a:pPr>
            <a:r>
              <a:t>• New York Stock Exchange (NYSE): Moog Inc. (MOG.A)</a:t>
            </a:r>
          </a:p>
          <a:p>
            <a:pPr>
              <a:spcAft>
                <a:spcPts val="400"/>
              </a:spcAft>
              <a:defRPr sz="800">
                <a:solidFill>
                  <a:srgbClr val="64748B"/>
                </a:solidFill>
              </a:defRPr>
            </a:pPr>
            <a:r>
              <a:t>   Access: Direct NYSE | Currency: USD (US Dollar)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48095" y="1554480"/>
            <a:ext cx="5212080" cy="47548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/>
          <a:lstStyle/>
          <a:p>
            <a:pPr algn="ctr">
              <a:spcAft>
                <a:spcPts val="800"/>
              </a:spcAft>
              <a:defRPr sz="1100" b="1">
                <a:solidFill>
                  <a:srgbClr val="B45309"/>
                </a:solidFill>
              </a:defRPr>
            </a:pPr>
            <a:r>
              <a:t>CLIENT &amp; INSTITUTIONAL ONBOARDING STEPS</a:t>
            </a:r>
          </a:p>
          <a:p>
            <a:pPr>
              <a:defRPr sz="900" b="1">
                <a:solidFill>
                  <a:srgbClr val="0F172A"/>
                </a:solidFill>
              </a:defRPr>
            </a:pPr>
            <a:r>
              <a:t>Step 1: Brokerage Selection</a:t>
            </a:r>
          </a:p>
          <a:p>
            <a:pPr>
              <a:spcAft>
                <a:spcPts val="400"/>
              </a:spcAft>
              <a:defRPr sz="800">
                <a:solidFill>
                  <a:srgbClr val="334155"/>
                </a:solidFill>
              </a:defRPr>
            </a:pPr>
            <a:r>
              <a:t>Select a multi-asset broker (Interactive Brokers, Schwab, FUTU) supporting Stock Connect.</a:t>
            </a:r>
          </a:p>
          <a:p>
            <a:pPr>
              <a:defRPr sz="900" b="1">
                <a:solidFill>
                  <a:srgbClr val="0F172A"/>
                </a:solidFill>
              </a:defRPr>
            </a:pPr>
            <a:r>
              <a:t>Step 2: KYC &amp; Documentation</a:t>
            </a:r>
          </a:p>
          <a:p>
            <a:pPr>
              <a:spcAft>
                <a:spcPts val="400"/>
              </a:spcAft>
              <a:defRPr sz="800">
                <a:solidFill>
                  <a:srgbClr val="334155"/>
                </a:solidFill>
              </a:defRPr>
            </a:pPr>
            <a:r>
              <a:t>Submit entity Passport/ID, residency proof, W-8BEN/W-9 tax forms &amp; suitability profile.</a:t>
            </a:r>
          </a:p>
          <a:p>
            <a:pPr>
              <a:defRPr sz="900" b="1">
                <a:solidFill>
                  <a:srgbClr val="0F172A"/>
                </a:solidFill>
              </a:defRPr>
            </a:pPr>
            <a:r>
              <a:t>Step 3: Trading Permissions</a:t>
            </a:r>
          </a:p>
          <a:p>
            <a:pPr>
              <a:spcAft>
                <a:spcPts val="400"/>
              </a:spcAft>
              <a:defRPr sz="800">
                <a:solidFill>
                  <a:srgbClr val="334155"/>
                </a:solidFill>
              </a:defRPr>
            </a:pPr>
            <a:r>
              <a:t>Enable Asia-Pacific equity permissions and sign Hong Kong Stock Connect risk disclosure.</a:t>
            </a:r>
          </a:p>
          <a:p>
            <a:pPr>
              <a:defRPr sz="900" b="1">
                <a:solidFill>
                  <a:srgbClr val="0F172A"/>
                </a:solidFill>
              </a:defRPr>
            </a:pPr>
            <a:r>
              <a:t>Step 4: FX Currency Clearance</a:t>
            </a:r>
          </a:p>
          <a:p>
            <a:pPr>
              <a:spcAft>
                <a:spcPts val="400"/>
              </a:spcAft>
              <a:defRPr sz="800">
                <a:solidFill>
                  <a:srgbClr val="334155"/>
                </a:solidFill>
              </a:defRPr>
            </a:pPr>
            <a:r>
              <a:t>Deposit USD base currency and configure automated FX conversion to CNH, JPY, KRW.</a:t>
            </a:r>
          </a:p>
          <a:p>
            <a:pPr>
              <a:defRPr sz="900" b="1">
                <a:solidFill>
                  <a:srgbClr val="0F172A"/>
                </a:solidFill>
              </a:defRPr>
            </a:pPr>
            <a:r>
              <a:t>Step 5: Order Execution</a:t>
            </a:r>
          </a:p>
          <a:p>
            <a:pPr>
              <a:spcAft>
                <a:spcPts val="400"/>
              </a:spcAft>
              <a:defRPr sz="800">
                <a:solidFill>
                  <a:srgbClr val="334155"/>
                </a:solidFill>
              </a:defRPr>
            </a:pPr>
            <a:r>
              <a:t>Place limit orders aligning with Asian market hours (SSE/SZSE 09:30-15:00 CST; TSE 09:00 JST).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